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57" r:id="rId3"/>
    <p:sldId id="260" r:id="rId4"/>
    <p:sldId id="259" r:id="rId5"/>
    <p:sldId id="287" r:id="rId6"/>
    <p:sldId id="262" r:id="rId7"/>
    <p:sldId id="279" r:id="rId8"/>
    <p:sldId id="263" r:id="rId9"/>
    <p:sldId id="280" r:id="rId10"/>
    <p:sldId id="273" r:id="rId11"/>
    <p:sldId id="264" r:id="rId12"/>
    <p:sldId id="290" r:id="rId13"/>
    <p:sldId id="297" r:id="rId14"/>
    <p:sldId id="299" r:id="rId15"/>
    <p:sldId id="288" r:id="rId16"/>
    <p:sldId id="281" r:id="rId17"/>
    <p:sldId id="275" r:id="rId18"/>
    <p:sldId id="284" r:id="rId19"/>
    <p:sldId id="271" r:id="rId20"/>
    <p:sldId id="267" r:id="rId21"/>
    <p:sldId id="285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CF76C-BB20-44F1-A38C-27651E495F38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BA76-87AE-4A6E-A376-593664548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1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BA76-87AE-4A6E-A376-593664548A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3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742-D9C6-4AC4-883B-483A5102900C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978E-6C58-4C5D-9D97-E962E442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1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742-D9C6-4AC4-883B-483A5102900C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978E-6C58-4C5D-9D97-E962E442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742-D9C6-4AC4-883B-483A5102900C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978E-6C58-4C5D-9D97-E962E442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2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742-D9C6-4AC4-883B-483A5102900C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978E-6C58-4C5D-9D97-E962E442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2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742-D9C6-4AC4-883B-483A5102900C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978E-6C58-4C5D-9D97-E962E442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7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742-D9C6-4AC4-883B-483A5102900C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978E-6C58-4C5D-9D97-E962E442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3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742-D9C6-4AC4-883B-483A5102900C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978E-6C58-4C5D-9D97-E962E442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5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742-D9C6-4AC4-883B-483A5102900C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978E-6C58-4C5D-9D97-E962E442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8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742-D9C6-4AC4-883B-483A5102900C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978E-6C58-4C5D-9D97-E962E442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2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742-D9C6-4AC4-883B-483A5102900C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978E-6C58-4C5D-9D97-E962E442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0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742-D9C6-4AC4-883B-483A5102900C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978E-6C58-4C5D-9D97-E962E442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1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FD742-D9C6-4AC4-883B-483A5102900C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0978E-6C58-4C5D-9D97-E962E442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>Utilizarea problematizării în scopul creșterii randamentului predării - învățării geografiei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97155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Profesor</a:t>
            </a:r>
            <a:r>
              <a:rPr lang="ro-RO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dr.  </a:t>
            </a:r>
            <a:r>
              <a:rPr lang="ro-RO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Dana Elena Coman</a:t>
            </a:r>
          </a:p>
          <a:p>
            <a:r>
              <a:rPr lang="ro-RO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Colegiul Pedagogic ”Vasile Lupu” Iași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71160"/>
          </a:xfrm>
        </p:spPr>
        <p:txBody>
          <a:bodyPr>
            <a:normAutofit/>
          </a:bodyPr>
          <a:lstStyle/>
          <a:p>
            <a:r>
              <a:rPr lang="vi-VN" sz="2400" dirty="0">
                <a:latin typeface="+mj-lt"/>
              </a:rPr>
              <a:t>Tabelul de mai jos prezintă structura populației României pe grupe de </a:t>
            </a:r>
            <a:r>
              <a:rPr lang="vi-VN" sz="2400" dirty="0" smtClean="0">
                <a:latin typeface="+mj-lt"/>
              </a:rPr>
              <a:t>vârstă</a:t>
            </a:r>
            <a:r>
              <a:rPr lang="vi-VN" sz="2400" dirty="0">
                <a:latin typeface="+mj-lt"/>
              </a:rPr>
              <a:t>, exprimată în procente, conform recensămintelor din anii 1992 și 2011</a:t>
            </a:r>
            <a:r>
              <a:rPr lang="vi-VN" sz="2400" dirty="0" smtClean="0">
                <a:latin typeface="+mj-lt"/>
              </a:rPr>
              <a:t>:</a:t>
            </a:r>
            <a:endParaRPr lang="ro-RO" sz="2400" dirty="0" smtClean="0">
              <a:latin typeface="+mj-lt"/>
            </a:endParaRPr>
          </a:p>
          <a:p>
            <a:endParaRPr lang="ro-RO" sz="2400" dirty="0" smtClean="0">
              <a:latin typeface="+mj-lt"/>
            </a:endParaRPr>
          </a:p>
          <a:p>
            <a:pPr marL="0" indent="0">
              <a:buNone/>
            </a:pPr>
            <a:endParaRPr lang="ro-RO" sz="2400" dirty="0">
              <a:latin typeface="+mj-lt"/>
            </a:endParaRPr>
          </a:p>
          <a:p>
            <a:endParaRPr lang="ro-RO" sz="2400" dirty="0" smtClean="0">
              <a:latin typeface="+mj-lt"/>
            </a:endParaRPr>
          </a:p>
          <a:p>
            <a:endParaRPr lang="ro-RO" sz="2400" dirty="0" smtClean="0">
              <a:latin typeface="+mj-lt"/>
            </a:endParaRPr>
          </a:p>
          <a:p>
            <a:r>
              <a:rPr lang="vi-VN" sz="2400" dirty="0">
                <a:latin typeface="+mj-lt"/>
              </a:rPr>
              <a:t>Calculați cu cât a </a:t>
            </a:r>
            <a:r>
              <a:rPr lang="vi-VN" sz="2400" dirty="0" smtClean="0">
                <a:latin typeface="+mj-lt"/>
              </a:rPr>
              <a:t>scăzut </a:t>
            </a:r>
            <a:r>
              <a:rPr lang="vi-VN" sz="2400" dirty="0">
                <a:latin typeface="+mj-lt"/>
              </a:rPr>
              <a:t>ponderea tinerilor (0-14 ani) în populația țării, în anul 2011 față de anul 1992.</a:t>
            </a:r>
          </a:p>
          <a:p>
            <a:r>
              <a:rPr lang="vi-VN" sz="2400" dirty="0" smtClean="0">
                <a:latin typeface="+mj-lt"/>
              </a:rPr>
              <a:t>Calculați </a:t>
            </a:r>
            <a:r>
              <a:rPr lang="vi-VN" sz="2400" dirty="0">
                <a:latin typeface="+mj-lt"/>
              </a:rPr>
              <a:t>cu cât a crescut ponderea </a:t>
            </a:r>
            <a:r>
              <a:rPr lang="vi-VN" sz="2400" dirty="0" smtClean="0">
                <a:latin typeface="+mj-lt"/>
              </a:rPr>
              <a:t>populației </a:t>
            </a:r>
            <a:r>
              <a:rPr lang="vi-VN" sz="2400" dirty="0">
                <a:latin typeface="+mj-lt"/>
              </a:rPr>
              <a:t>vârstnice (65 ani și peste) în populația țării, în anul 2011 față de anul 1992.</a:t>
            </a:r>
            <a:endParaRPr lang="ro-RO" sz="2400" dirty="0">
              <a:latin typeface="+mj-lt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38013"/>
              </p:ext>
            </p:extLst>
          </p:nvPr>
        </p:nvGraphicFramePr>
        <p:xfrm>
          <a:off x="2057400" y="2133600"/>
          <a:ext cx="5048250" cy="10972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66861"/>
                <a:gridCol w="1257264"/>
                <a:gridCol w="1266861"/>
                <a:gridCol w="1257264"/>
              </a:tblGrid>
              <a:tr h="457199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 err="1">
                          <a:effectLst/>
                        </a:rPr>
                        <a:t>Anul</a:t>
                      </a:r>
                      <a:endParaRPr lang="en-US" b="1" i="0" dirty="0">
                        <a:effectLst/>
                        <a:latin typeface="Helvetic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>
                          <a:effectLst/>
                        </a:rPr>
                        <a:t>0-14 </a:t>
                      </a:r>
                      <a:r>
                        <a:rPr lang="en-US" dirty="0" err="1">
                          <a:effectLst/>
                        </a:rPr>
                        <a:t>ani</a:t>
                      </a:r>
                      <a:endParaRPr lang="en-US" b="1" i="0" dirty="0">
                        <a:effectLst/>
                        <a:latin typeface="Helvetic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15-64 ani</a:t>
                      </a:r>
                      <a:endParaRPr lang="en-US" b="1" i="0">
                        <a:effectLst/>
                        <a:latin typeface="Helvetic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65 ani și peste</a:t>
                      </a:r>
                      <a:endParaRPr lang="en-US" b="1" i="0">
                        <a:effectLst/>
                        <a:latin typeface="Helvetica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>
                          <a:effectLst/>
                        </a:rPr>
                        <a:t>1992</a:t>
                      </a:r>
                      <a:endParaRPr lang="en-US" b="0" i="0" dirty="0">
                        <a:effectLst/>
                        <a:latin typeface="Helvetic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31,2%</a:t>
                      </a:r>
                      <a:endParaRPr lang="en-US" b="0" i="0">
                        <a:effectLst/>
                        <a:latin typeface="Helvetic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57,9%</a:t>
                      </a:r>
                      <a:endParaRPr lang="en-US" b="0" i="0">
                        <a:effectLst/>
                        <a:latin typeface="Helvetic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10,9%</a:t>
                      </a:r>
                      <a:endParaRPr lang="en-US" b="0" i="0">
                        <a:effectLst/>
                        <a:latin typeface="Helvetica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2011</a:t>
                      </a:r>
                      <a:endParaRPr lang="en-US" b="0" i="0">
                        <a:effectLst/>
                        <a:latin typeface="Helvetic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21,4%</a:t>
                      </a:r>
                      <a:endParaRPr lang="en-US" b="0" i="0">
                        <a:effectLst/>
                        <a:latin typeface="Helvetic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62,5%</a:t>
                      </a:r>
                      <a:endParaRPr lang="en-US" b="0" i="0">
                        <a:effectLst/>
                        <a:latin typeface="Helvetic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effectLst/>
                        </a:rPr>
                        <a:t>16,1%</a:t>
                      </a:r>
                      <a:endParaRPr lang="en-US" b="0" i="0" dirty="0">
                        <a:effectLst/>
                        <a:latin typeface="Helvetica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5" name="Picture 2" descr="C:\Users\Dana\Desktop\tim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337" y="2057400"/>
            <a:ext cx="1419224" cy="14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48400" y="5715000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BAC, iulie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5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499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 dirty="0" smtClean="0">
                <a:latin typeface="+mj-lt"/>
              </a:rPr>
              <a:t>	</a:t>
            </a:r>
            <a:r>
              <a:rPr lang="vi-VN" sz="2400" b="1" dirty="0" smtClean="0">
                <a:latin typeface="+mj-lt"/>
              </a:rPr>
              <a:t>Situaţia </a:t>
            </a:r>
            <a:r>
              <a:rPr lang="vi-VN" sz="2400" b="1" dirty="0">
                <a:latin typeface="+mj-lt"/>
              </a:rPr>
              <a:t>problemă </a:t>
            </a:r>
            <a:r>
              <a:rPr lang="vi-VN" sz="2400" dirty="0">
                <a:latin typeface="+mj-lt"/>
              </a:rPr>
              <a:t>desemnează situaţiile de învăţare, prin care încercările elevilor de a formula un răspuns sau o soluţie sunt blocate, temporar, de un obstacol, a cărui depăşire solicită efort, mobilizare intelectuală şi motivaţională intensă. Se diferenţiază</a:t>
            </a:r>
            <a:r>
              <a:rPr lang="vi-VN" sz="2400" dirty="0" smtClean="0">
                <a:latin typeface="+mj-lt"/>
              </a:rPr>
              <a:t>:</a:t>
            </a:r>
            <a:endParaRPr lang="ro-RO" sz="2400" dirty="0" smtClean="0">
              <a:latin typeface="+mj-lt"/>
            </a:endParaRPr>
          </a:p>
          <a:p>
            <a:pPr marL="0" indent="0">
              <a:buNone/>
            </a:pPr>
            <a:r>
              <a:rPr lang="vi-VN" sz="2400" dirty="0" smtClean="0">
                <a:latin typeface="+mj-lt"/>
              </a:rPr>
              <a:t>-</a:t>
            </a:r>
            <a:r>
              <a:rPr lang="ro-RO" sz="2400" dirty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un </a:t>
            </a:r>
            <a:r>
              <a:rPr lang="vi-VN" sz="2400" dirty="0">
                <a:latin typeface="+mj-lt"/>
              </a:rPr>
              <a:t>enunţ</a:t>
            </a:r>
          </a:p>
          <a:p>
            <a:pPr marL="0" indent="0">
              <a:buNone/>
            </a:pPr>
            <a:r>
              <a:rPr lang="vi-VN" sz="2400" dirty="0" smtClean="0">
                <a:latin typeface="+mj-lt"/>
              </a:rPr>
              <a:t>-</a:t>
            </a:r>
            <a:r>
              <a:rPr lang="ro-RO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o </a:t>
            </a:r>
            <a:r>
              <a:rPr lang="vi-VN" sz="2400" dirty="0">
                <a:latin typeface="+mj-lt"/>
              </a:rPr>
              <a:t>întrebare </a:t>
            </a:r>
            <a:r>
              <a:rPr lang="ro-RO" sz="2400" dirty="0" smtClean="0">
                <a:latin typeface="+mj-lt"/>
              </a:rPr>
              <a:t>(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o cerință</a:t>
            </a:r>
            <a:r>
              <a:rPr lang="ro-RO" sz="2400" dirty="0" smtClean="0">
                <a:latin typeface="+mj-lt"/>
              </a:rPr>
              <a:t>)</a:t>
            </a:r>
            <a:endParaRPr lang="vi-VN" sz="2400" dirty="0">
              <a:latin typeface="+mj-lt"/>
            </a:endParaRPr>
          </a:p>
          <a:p>
            <a:r>
              <a:rPr lang="vi-VN" sz="2400" dirty="0" smtClean="0">
                <a:latin typeface="+mj-lt"/>
              </a:rPr>
              <a:t>Ştim </a:t>
            </a:r>
            <a:r>
              <a:rPr lang="vi-VN" sz="2400" dirty="0">
                <a:latin typeface="+mj-lt"/>
              </a:rPr>
              <a:t>că Soarele încălzeşte aerul. De ce troposfera este mai caldă în stratul său inferior decât în partea sa superioară</a:t>
            </a:r>
            <a:r>
              <a:rPr lang="vi-VN" sz="2400" dirty="0" smtClean="0">
                <a:latin typeface="+mj-lt"/>
              </a:rPr>
              <a:t>?</a:t>
            </a:r>
            <a:endParaRPr lang="ro-RO" sz="2400" dirty="0" smtClean="0">
              <a:latin typeface="+mj-lt"/>
            </a:endParaRPr>
          </a:p>
          <a:p>
            <a:endParaRPr lang="vi-VN" dirty="0">
              <a:latin typeface="+mj-lt"/>
            </a:endParaRPr>
          </a:p>
        </p:txBody>
      </p:sp>
      <p:pic>
        <p:nvPicPr>
          <p:cNvPr id="4" name="Picture 2" descr="C:\Users\Dana\Desktop\tim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81200"/>
            <a:ext cx="1009648" cy="1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ana\Desktop\Bilantul-radiati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61" y="4724400"/>
            <a:ext cx="231495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52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na\Desktop\Atacam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0649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1308"/>
            <a:ext cx="82296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i="1" dirty="0"/>
              <a:t>Deșertul Atacama este situat pe țărmul vestic al Americii de Sud</a:t>
            </a:r>
            <a:r>
              <a:rPr lang="vi-VN" sz="3200" dirty="0"/>
              <a:t>. Explicați acest fapt. </a:t>
            </a:r>
            <a:br>
              <a:rPr lang="vi-VN" sz="3200" dirty="0"/>
            </a:br>
            <a:endParaRPr lang="en-US" sz="3200" dirty="0"/>
          </a:p>
        </p:txBody>
      </p:sp>
      <p:cxnSp>
        <p:nvCxnSpPr>
          <p:cNvPr id="7" name="Elbow Connector 6"/>
          <p:cNvCxnSpPr/>
          <p:nvPr/>
        </p:nvCxnSpPr>
        <p:spPr>
          <a:xfrm rot="5400000">
            <a:off x="571500" y="1714500"/>
            <a:ext cx="1828800" cy="533400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09600" y="2743200"/>
            <a:ext cx="1828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Enunțul</a:t>
            </a:r>
            <a:endParaRPr lang="en-US" dirty="0"/>
          </a:p>
        </p:txBody>
      </p:sp>
      <p:cxnSp>
        <p:nvCxnSpPr>
          <p:cNvPr id="10" name="Elbow Connector 9"/>
          <p:cNvCxnSpPr/>
          <p:nvPr/>
        </p:nvCxnSpPr>
        <p:spPr>
          <a:xfrm rot="16200000" flipH="1">
            <a:off x="6286500" y="1790700"/>
            <a:ext cx="1981200" cy="533400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438900" y="3048000"/>
            <a:ext cx="16383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Cerința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vi-VN" dirty="0"/>
              <a:t>În construcţia unei situaţii-problemă trebuie luate în calcul următoarele aspecte:</a:t>
            </a:r>
          </a:p>
          <a:p>
            <a:r>
              <a:rPr lang="vi-VN" dirty="0" smtClean="0"/>
              <a:t> </a:t>
            </a:r>
            <a:r>
              <a:rPr lang="vi-VN" dirty="0"/>
              <a:t>situaţia-problemă necesită o foarte bună structurare în plan cognitiv şi metodologic</a:t>
            </a:r>
            <a:r>
              <a:rPr lang="vi-VN" dirty="0" smtClean="0"/>
              <a:t>;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- </a:t>
            </a:r>
            <a:r>
              <a:rPr lang="ro-RO" dirty="0" smtClean="0">
                <a:solidFill>
                  <a:schemeClr val="tx2">
                    <a:lumMod val="75000"/>
                  </a:schemeClr>
                </a:solidFill>
              </a:rPr>
              <a:t>localizarea deșertului</a:t>
            </a:r>
          </a:p>
          <a:p>
            <a:pPr marL="0" indent="0">
              <a:buNone/>
            </a:pPr>
            <a:r>
              <a:rPr lang="ro-RO" dirty="0" smtClean="0">
                <a:solidFill>
                  <a:schemeClr val="tx2">
                    <a:lumMod val="75000"/>
                  </a:schemeClr>
                </a:solidFill>
              </a:rPr>
              <a:t>- definiția deșertului</a:t>
            </a:r>
          </a:p>
          <a:p>
            <a:pPr marL="0" indent="0">
              <a:buNone/>
            </a:pPr>
            <a:r>
              <a:rPr lang="ro-RO" dirty="0" smtClean="0">
                <a:solidFill>
                  <a:schemeClr val="tx2">
                    <a:lumMod val="75000"/>
                  </a:schemeClr>
                </a:solidFill>
              </a:rPr>
              <a:t>- cauzele formării lui</a:t>
            </a:r>
          </a:p>
          <a:p>
            <a:pPr marL="0" indent="0">
              <a:buNone/>
            </a:pPr>
            <a:r>
              <a:rPr lang="ro-RO" dirty="0" smtClean="0">
                <a:solidFill>
                  <a:schemeClr val="tx2">
                    <a:lumMod val="75000"/>
                  </a:schemeClr>
                </a:solidFill>
              </a:rPr>
              <a:t>- Munții – ca barieră orografică (Anzii)</a:t>
            </a:r>
          </a:p>
          <a:p>
            <a:pPr marL="0" indent="0">
              <a:buNone/>
            </a:pPr>
            <a:r>
              <a:rPr lang="ro-RO" dirty="0" smtClean="0">
                <a:solidFill>
                  <a:schemeClr val="tx2">
                    <a:lumMod val="75000"/>
                  </a:schemeClr>
                </a:solidFill>
              </a:rPr>
              <a:t>- Curentul Humbold - saturează aerul</a:t>
            </a:r>
          </a:p>
          <a:p>
            <a:pPr marL="0" indent="0">
              <a:buNone/>
            </a:pPr>
            <a:endParaRPr lang="vi-VN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vi-VN" dirty="0" smtClean="0"/>
              <a:t>profesorul </a:t>
            </a:r>
            <a:r>
              <a:rPr lang="vi-VN" dirty="0"/>
              <a:t>trebuie să aibă clar în minte obiectivul cognitiv pe care doreşte să-l atingă elevii</a:t>
            </a:r>
            <a:r>
              <a:rPr lang="vi-VN" dirty="0" smtClean="0"/>
              <a:t>;</a:t>
            </a:r>
            <a:endParaRPr lang="ro-RO" dirty="0" smtClean="0"/>
          </a:p>
          <a:p>
            <a:pPr>
              <a:buFontTx/>
              <a:buChar char="-"/>
            </a:pPr>
            <a:r>
              <a:rPr lang="ro-RO" dirty="0" smtClean="0">
                <a:solidFill>
                  <a:schemeClr val="tx2">
                    <a:lumMod val="75000"/>
                  </a:schemeClr>
                </a:solidFill>
              </a:rPr>
              <a:t>să explice modul de formare al Deșertului Atacama, pe țărmul Americii de Sud.</a:t>
            </a:r>
          </a:p>
          <a:p>
            <a:pPr marL="0" indent="0">
              <a:buNone/>
            </a:pPr>
            <a:endParaRPr lang="vi-VN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vi-VN" dirty="0" smtClean="0"/>
              <a:t>situaţia-problemă </a:t>
            </a:r>
            <a:r>
              <a:rPr lang="vi-VN" dirty="0"/>
              <a:t>trebuie să fie în aşa fel concepută încât să permită fiecăruia să acţioneze şi să efectueze operaţii mintale însuşite deja</a:t>
            </a:r>
            <a:r>
              <a:rPr lang="vi-VN" dirty="0" smtClean="0"/>
              <a:t>;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- </a:t>
            </a:r>
            <a:r>
              <a:rPr lang="ro-RO" dirty="0" smtClean="0">
                <a:solidFill>
                  <a:schemeClr val="tx2">
                    <a:lumMod val="75000"/>
                  </a:schemeClr>
                </a:solidFill>
              </a:rPr>
              <a:t>Se poate aplica după relief, dinamica apelor oceanice, atmosferă.</a:t>
            </a:r>
            <a:endParaRPr lang="vi-VN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3000" dirty="0">
                <a:latin typeface="+mj-lt"/>
              </a:rPr>
              <a:t>profesorul trebuie să aibă, prin urmare, o idee relativ clară asupra operaţiilor mintale pe care le reclamă situaţia-problemă şi cu care elevii s-ar putea implica în rezolvarea acesteia;</a:t>
            </a:r>
          </a:p>
          <a:p>
            <a:r>
              <a:rPr lang="vi-VN" sz="3000" dirty="0">
                <a:latin typeface="+mj-lt"/>
              </a:rPr>
              <a:t>situaţia-problemă trebuie să fie în aşa fel gândită încât să permită elevilor libertate de acţiune şi de investigaţie personală şi în comun.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vi-VN" sz="3000" dirty="0">
                <a:latin typeface="+mj-lt"/>
              </a:rPr>
              <a:t>În orașele mici și mijlocii din România s-a redus posibilitatea de absorbție a populației din exterior, după 1990. Explicați de ce?</a:t>
            </a:r>
          </a:p>
          <a:p>
            <a:r>
              <a:rPr lang="vi-VN" sz="3000" dirty="0">
                <a:latin typeface="+mj-lt"/>
              </a:rPr>
              <a:t>În Europa există, în prezent, o tendinţă de deplasare a populaţiei din estul Europei spre vestul acesteia. Explicaţi acest fapt.</a:t>
            </a:r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r>
              <a:rPr lang="ro-RO" dirty="0" smtClean="0"/>
              <a:t>	</a:t>
            </a:r>
            <a:r>
              <a:rPr lang="vi-VN" b="1" dirty="0" smtClean="0">
                <a:latin typeface="+mj-lt"/>
              </a:rPr>
              <a:t>Rezolvarea </a:t>
            </a:r>
            <a:r>
              <a:rPr lang="vi-VN" b="1" dirty="0">
                <a:latin typeface="+mj-lt"/>
              </a:rPr>
              <a:t>situaţiei problemă generează o nouă învăţare</a:t>
            </a:r>
            <a:r>
              <a:rPr lang="vi-VN" dirty="0"/>
              <a:t>.</a:t>
            </a:r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495800"/>
          </a:xfrm>
        </p:spPr>
        <p:txBody>
          <a:bodyPr/>
          <a:lstStyle/>
          <a:p>
            <a:r>
              <a:rPr lang="vi-VN" sz="1800" dirty="0"/>
              <a:t>Tabelul de mai jos prezintă structura (exprimată în procente) a populaţiei ocupate pe </a:t>
            </a:r>
            <a:r>
              <a:rPr lang="vi-VN" sz="1800" dirty="0" smtClean="0"/>
              <a:t>sectoare</a:t>
            </a:r>
            <a:r>
              <a:rPr lang="ro-RO" sz="1800" dirty="0" smtClean="0"/>
              <a:t> </a:t>
            </a:r>
            <a:r>
              <a:rPr lang="vi-VN" sz="1800" dirty="0" smtClean="0"/>
              <a:t>de</a:t>
            </a:r>
            <a:r>
              <a:rPr lang="ro-RO" sz="1800" dirty="0" smtClean="0"/>
              <a:t> </a:t>
            </a:r>
            <a:r>
              <a:rPr lang="vi-VN" sz="1800" dirty="0" smtClean="0"/>
              <a:t> </a:t>
            </a:r>
            <a:r>
              <a:rPr lang="vi-VN" sz="1800" dirty="0"/>
              <a:t>activitate, în două state europene, în anul 2012. </a:t>
            </a:r>
            <a:endParaRPr lang="ro-RO" sz="1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3200400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Explicați:</a:t>
            </a:r>
          </a:p>
          <a:p>
            <a:r>
              <a:rPr lang="vi-VN" dirty="0"/>
              <a:t>1</a:t>
            </a:r>
            <a:r>
              <a:rPr lang="vi-VN" dirty="0" smtClean="0"/>
              <a:t>.</a:t>
            </a:r>
            <a:r>
              <a:rPr lang="ro-RO" dirty="0" smtClean="0"/>
              <a:t> </a:t>
            </a:r>
            <a:r>
              <a:rPr lang="vi-VN" dirty="0" smtClean="0"/>
              <a:t>ponderea </a:t>
            </a:r>
            <a:r>
              <a:rPr lang="vi-VN" dirty="0"/>
              <a:t>mare a populației ocupate în agricultură în Republica Moldova comparativ cu Regatul Unit al Marii Britanii și Irlandei de Nord;</a:t>
            </a:r>
          </a:p>
          <a:p>
            <a:r>
              <a:rPr lang="vi-VN" dirty="0"/>
              <a:t>2</a:t>
            </a:r>
            <a:r>
              <a:rPr lang="vi-VN" dirty="0" smtClean="0"/>
              <a:t>.</a:t>
            </a:r>
            <a:r>
              <a:rPr lang="ro-RO" dirty="0" smtClean="0"/>
              <a:t> </a:t>
            </a:r>
            <a:r>
              <a:rPr lang="vi-VN" dirty="0" smtClean="0"/>
              <a:t>ponderea </a:t>
            </a:r>
            <a:r>
              <a:rPr lang="vi-VN" dirty="0"/>
              <a:t>mai mare a populației ocupate în sectorul servicii în Regatul Unit </a:t>
            </a:r>
            <a:r>
              <a:rPr lang="vi-VN" dirty="0" smtClean="0"/>
              <a:t>al</a:t>
            </a:r>
            <a:r>
              <a:rPr lang="ro-RO" dirty="0" smtClean="0"/>
              <a:t> </a:t>
            </a:r>
            <a:r>
              <a:rPr lang="vi-VN" dirty="0" smtClean="0"/>
              <a:t>Marii </a:t>
            </a:r>
            <a:r>
              <a:rPr lang="vi-VN" dirty="0"/>
              <a:t>Britanii și Irlandei de Nord comparativ cu Republica Moldova</a:t>
            </a:r>
            <a:r>
              <a:rPr lang="vi-VN" dirty="0" smtClean="0"/>
              <a:t>.</a:t>
            </a:r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pPr algn="r"/>
            <a:r>
              <a:rPr lang="ro-RO" dirty="0" smtClean="0"/>
              <a:t>BAC – august 2016</a:t>
            </a:r>
            <a:endParaRPr lang="en-US" dirty="0"/>
          </a:p>
        </p:txBody>
      </p:sp>
      <p:pic>
        <p:nvPicPr>
          <p:cNvPr id="8" name="Picture 2" descr="C:\Users\Dana\Desktop\timthu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76800"/>
            <a:ext cx="1495424" cy="14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601337"/>
              </p:ext>
            </p:extLst>
          </p:nvPr>
        </p:nvGraphicFramePr>
        <p:xfrm>
          <a:off x="1371600" y="1600200"/>
          <a:ext cx="71024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Document" r:id="rId4" imgW="6086467" imgH="1631464" progId="Word.Document.12">
                  <p:embed/>
                </p:oleObj>
              </mc:Choice>
              <mc:Fallback>
                <p:oleObj name="Document" r:id="rId4" imgW="6086467" imgH="16314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1600200"/>
                        <a:ext cx="7102475" cy="188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6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 smtClean="0"/>
              <a:t>	</a:t>
            </a:r>
            <a:r>
              <a:rPr lang="vi-VN" sz="3000" dirty="0" smtClean="0">
                <a:latin typeface="+mj-lt"/>
              </a:rPr>
              <a:t>„</a:t>
            </a:r>
            <a:r>
              <a:rPr lang="vi-VN" sz="3000" dirty="0">
                <a:latin typeface="+mj-lt"/>
              </a:rPr>
              <a:t>Dilema socială" este o formă a problematizării care este utilizată </a:t>
            </a:r>
            <a:r>
              <a:rPr lang="vi-VN" sz="3000" dirty="0" smtClean="0">
                <a:latin typeface="+mj-lt"/>
              </a:rPr>
              <a:t>cu</a:t>
            </a:r>
            <a:r>
              <a:rPr lang="ro-RO" sz="3000" dirty="0" smtClean="0">
                <a:latin typeface="+mj-lt"/>
              </a:rPr>
              <a:t> </a:t>
            </a:r>
            <a:r>
              <a:rPr lang="vi-VN" sz="3000" dirty="0" smtClean="0">
                <a:latin typeface="+mj-lt"/>
              </a:rPr>
              <a:t>succes</a:t>
            </a:r>
            <a:r>
              <a:rPr lang="vi-VN" sz="3000" dirty="0">
                <a:latin typeface="+mj-lt"/>
              </a:rPr>
              <a:t>. Aceasta foloseşte două strategii:</a:t>
            </a:r>
          </a:p>
          <a:p>
            <a:pPr marL="0" indent="0">
              <a:buNone/>
            </a:pPr>
            <a:r>
              <a:rPr lang="vi-VN" sz="3000" dirty="0">
                <a:latin typeface="+mj-lt"/>
              </a:rPr>
              <a:t>- de tip cooperare;</a:t>
            </a:r>
          </a:p>
          <a:p>
            <a:pPr marL="0" indent="0">
              <a:buNone/>
            </a:pPr>
            <a:r>
              <a:rPr lang="vi-VN" sz="3000" dirty="0">
                <a:latin typeface="+mj-lt"/>
              </a:rPr>
              <a:t>- de tip noncooperare.</a:t>
            </a:r>
          </a:p>
          <a:p>
            <a:pPr marL="0" indent="0">
              <a:buNone/>
            </a:pPr>
            <a:r>
              <a:rPr lang="en-US" sz="3000" dirty="0" smtClean="0">
                <a:latin typeface="+mj-lt"/>
              </a:rPr>
              <a:t>	</a:t>
            </a:r>
            <a:r>
              <a:rPr lang="vi-VN" sz="3000" dirty="0" smtClean="0">
                <a:latin typeface="+mj-lt"/>
              </a:rPr>
              <a:t>Baron </a:t>
            </a:r>
            <a:r>
              <a:rPr lang="vi-VN" sz="3000" dirty="0">
                <a:latin typeface="+mj-lt"/>
              </a:rPr>
              <a:t>şi Kerr (2003) ne oferă câteva astfel de dileme sociale, exemple </a:t>
            </a:r>
            <a:r>
              <a:rPr lang="vi-VN" sz="3000" dirty="0" smtClean="0">
                <a:latin typeface="+mj-lt"/>
              </a:rPr>
              <a:t>utile</a:t>
            </a:r>
            <a:r>
              <a:rPr lang="ro-RO" sz="3000" dirty="0" smtClean="0">
                <a:latin typeface="+mj-lt"/>
              </a:rPr>
              <a:t> </a:t>
            </a:r>
            <a:r>
              <a:rPr lang="vi-VN" sz="3000" dirty="0" smtClean="0">
                <a:latin typeface="+mj-lt"/>
              </a:rPr>
              <a:t>în </a:t>
            </a:r>
            <a:r>
              <a:rPr lang="vi-VN" sz="3000" dirty="0">
                <a:latin typeface="+mj-lt"/>
              </a:rPr>
              <a:t>obişnuirea cursantului cu metoda problematizării</a:t>
            </a:r>
            <a:r>
              <a:rPr lang="vi-VN" sz="3000" dirty="0" smtClean="0">
                <a:latin typeface="+mj-lt"/>
              </a:rPr>
              <a:t>.</a:t>
            </a:r>
            <a:endParaRPr lang="vi-VN" sz="3000" dirty="0">
              <a:latin typeface="+mj-lt"/>
            </a:endParaRPr>
          </a:p>
        </p:txBody>
      </p:sp>
      <p:pic>
        <p:nvPicPr>
          <p:cNvPr id="4" name="Picture 2" descr="C:\Users\Dana\Desktop\tim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8176"/>
            <a:ext cx="962024" cy="9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936732"/>
              </p:ext>
            </p:extLst>
          </p:nvPr>
        </p:nvGraphicFramePr>
        <p:xfrm>
          <a:off x="228600" y="157543"/>
          <a:ext cx="8763000" cy="641284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23988"/>
                <a:gridCol w="1575958"/>
                <a:gridCol w="1894702"/>
                <a:gridCol w="3868352"/>
              </a:tblGrid>
              <a:tr h="4316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Cooperare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Noncooperare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Natura dilemei</a:t>
                      </a:r>
                      <a:endParaRPr lang="en-US" dirty="0"/>
                    </a:p>
                  </a:txBody>
                  <a:tcPr/>
                </a:tc>
              </a:tr>
              <a:tr h="2530174">
                <a:tc>
                  <a:txBody>
                    <a:bodyPr/>
                    <a:lstStyle/>
                    <a:p>
                      <a:r>
                        <a:rPr lang="ro-RO" dirty="0" smtClean="0"/>
                        <a:t>Dilema comună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b="0" i="0" u="none" strike="noStrike" baseline="0" dirty="0" smtClean="0">
                          <a:latin typeface="TimesNewRomanPSMT"/>
                        </a:rPr>
                        <a:t>Conservă</a:t>
                      </a:r>
                    </a:p>
                    <a:p>
                      <a:pPr algn="l"/>
                      <a:r>
                        <a:rPr lang="en-US" sz="1800" b="0" i="0" u="none" strike="noStrike" baseline="0" dirty="0" err="1" smtClean="0">
                          <a:latin typeface="TimesNewRomanPSMT"/>
                        </a:rPr>
                        <a:t>resursele</a:t>
                      </a:r>
                      <a:endParaRPr lang="en-US" sz="1800" b="0" i="0" u="none" strike="noStrike" baseline="0" dirty="0" smtClean="0">
                        <a:latin typeface="TimesNewRomanPS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NewRomanPSMT"/>
                          <a:ea typeface="+mn-ea"/>
                          <a:cs typeface="+mn-cs"/>
                        </a:rPr>
                        <a:t>Consumă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NewRomanPSMT"/>
                          <a:ea typeface="+mn-ea"/>
                          <a:cs typeface="+mn-cs"/>
                        </a:rPr>
                        <a:t>resursele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NewRomanPSM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Consideri necesar să consumi resursele (păstrând,</a:t>
                      </a:r>
                    </a:p>
                    <a:p>
                      <a:r>
                        <a:rPr lang="vi-VN" dirty="0" smtClean="0"/>
                        <a:t>spre exemplu, o temperatură ridicată în casă şi în</a:t>
                      </a:r>
                    </a:p>
                    <a:p>
                      <a:r>
                        <a:rPr lang="vi-VN" dirty="0" smtClean="0"/>
                        <a:t>lipsa ta), dar dacă toată lumea are acelaşi</a:t>
                      </a:r>
                      <a:r>
                        <a:rPr lang="ro-RO" dirty="0" smtClean="0"/>
                        <a:t> </a:t>
                      </a:r>
                      <a:r>
                        <a:rPr lang="vi-VN" dirty="0" smtClean="0"/>
                        <a:t>comportament, resursele planetei pot fi epuizate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445814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baseline="0" dirty="0" err="1" smtClean="0">
                          <a:latin typeface="TimesNewRomanPSMT"/>
                        </a:rPr>
                        <a:t>Controlul</a:t>
                      </a:r>
                      <a:endParaRPr lang="en-US" sz="1800" b="0" i="0" u="none" strike="noStrike" baseline="0" dirty="0" smtClean="0">
                        <a:latin typeface="TimesNewRomanPSMT"/>
                      </a:endParaRPr>
                    </a:p>
                    <a:p>
                      <a:pPr algn="l"/>
                      <a:r>
                        <a:rPr lang="en-US" sz="1800" b="0" i="0" u="none" strike="noStrike" baseline="0" dirty="0" err="1" smtClean="0">
                          <a:latin typeface="TimesNewRomanPSMT"/>
                        </a:rPr>
                        <a:t>populaţiei</a:t>
                      </a:r>
                      <a:endParaRPr lang="en-US" sz="1800" b="0" i="0" u="none" strike="noStrike" baseline="0" dirty="0" smtClean="0">
                        <a:latin typeface="TimesNewRomanPS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 </a:t>
                      </a:r>
                      <a:r>
                        <a:rPr lang="en-US" dirty="0" err="1" smtClean="0"/>
                        <a:t>câţiva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copii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 </a:t>
                      </a:r>
                      <a:r>
                        <a:rPr lang="en-US" dirty="0" err="1" smtClean="0"/>
                        <a:t>mai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mulţi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copii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Familiile</a:t>
                      </a:r>
                      <a:r>
                        <a:rPr lang="en-US" dirty="0" smtClean="0"/>
                        <a:t> cu </a:t>
                      </a:r>
                      <a:r>
                        <a:rPr lang="en-US" dirty="0" err="1" smtClean="0"/>
                        <a:t>mulţi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membri</a:t>
                      </a:r>
                      <a:r>
                        <a:rPr lang="en-US" dirty="0" smtClean="0"/>
                        <a:t> pot fi un </a:t>
                      </a:r>
                      <a:r>
                        <a:rPr lang="en-US" dirty="0" err="1" smtClean="0"/>
                        <a:t>lucru</a:t>
                      </a:r>
                      <a:r>
                        <a:rPr lang="en-US" dirty="0" smtClean="0"/>
                        <a:t> bun la</a:t>
                      </a:r>
                      <a:r>
                        <a:rPr lang="ro-RO" dirty="0" smtClean="0"/>
                        <a:t> </a:t>
                      </a:r>
                      <a:r>
                        <a:rPr lang="en-US" dirty="0" err="1" smtClean="0"/>
                        <a:t>nivel</a:t>
                      </a:r>
                      <a:r>
                        <a:rPr lang="en-US" dirty="0" smtClean="0"/>
                        <a:t> personal, </a:t>
                      </a:r>
                      <a:r>
                        <a:rPr lang="en-US" dirty="0" err="1" smtClean="0"/>
                        <a:t>dar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creşterea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populaţiei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poate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conduce la un </a:t>
                      </a:r>
                      <a:r>
                        <a:rPr lang="en-US" dirty="0" err="1" smtClean="0"/>
                        <a:t>stadiu</a:t>
                      </a:r>
                      <a:r>
                        <a:rPr lang="en-US" dirty="0" smtClean="0"/>
                        <a:t> critic general.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987994">
                <a:tc>
                  <a:txBody>
                    <a:bodyPr/>
                    <a:lstStyle/>
                    <a:p>
                      <a:r>
                        <a:rPr lang="ro-RO" dirty="0" smtClean="0"/>
                        <a:t>Producție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Limitează producția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Crește producția cât mai mult posibil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Creşterea producţiei poate conduce la profituri</a:t>
                      </a:r>
                      <a:r>
                        <a:rPr lang="ro-RO" dirty="0" smtClean="0"/>
                        <a:t> </a:t>
                      </a:r>
                      <a:r>
                        <a:rPr lang="vi-VN" dirty="0" smtClean="0"/>
                        <a:t>personale, dar în momentul în care fiecare produce</a:t>
                      </a:r>
                    </a:p>
                    <a:p>
                      <a:r>
                        <a:rPr lang="vi-VN" dirty="0" smtClean="0"/>
                        <a:t>cât mai mult posibil, preţurile se prăbuşesc în</a:t>
                      </a:r>
                      <a:r>
                        <a:rPr lang="ro-RO" dirty="0" smtClean="0"/>
                        <a:t> detrimentul tuturor producatorilor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5943600"/>
            <a:ext cx="4648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Exemple de </a:t>
            </a:r>
            <a:r>
              <a:rPr lang="fr-FR" dirty="0" err="1"/>
              <a:t>dileme</a:t>
            </a:r>
            <a:r>
              <a:rPr lang="fr-FR" dirty="0"/>
              <a:t> sociale (</a:t>
            </a:r>
            <a:r>
              <a:rPr lang="fr-FR" dirty="0" err="1"/>
              <a:t>adaptare</a:t>
            </a:r>
            <a:r>
              <a:rPr lang="fr-FR" dirty="0"/>
              <a:t> </a:t>
            </a:r>
            <a:r>
              <a:rPr lang="fr-FR" dirty="0" err="1"/>
              <a:t>după</a:t>
            </a:r>
            <a:r>
              <a:rPr lang="fr-FR" dirty="0"/>
              <a:t> Baron </a:t>
            </a:r>
            <a:r>
              <a:rPr lang="fr-FR" dirty="0" err="1"/>
              <a:t>şi</a:t>
            </a:r>
            <a:r>
              <a:rPr lang="fr-FR" dirty="0"/>
              <a:t> Kerr, 2003)</a:t>
            </a:r>
          </a:p>
        </p:txBody>
      </p:sp>
    </p:spTree>
    <p:extLst>
      <p:ext uri="{BB962C8B-B14F-4D97-AF65-F5344CB8AC3E}">
        <p14:creationId xmlns:p14="http://schemas.microsoft.com/office/powerpoint/2010/main" val="14966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Avantajele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problematiz</a:t>
            </a:r>
            <a:r>
              <a:rPr lang="ro-RO" sz="4000" dirty="0" smtClean="0">
                <a:latin typeface="Times New Roman" pitchFamily="18" charset="0"/>
                <a:cs typeface="Times New Roman" pitchFamily="18" charset="0"/>
              </a:rPr>
              <a:t>ării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îndeplineşte multiple valenţe sub aspect </a:t>
            </a:r>
            <a:r>
              <a:rPr lang="vi-VN" dirty="0" smtClean="0">
                <a:latin typeface="+mj-lt"/>
              </a:rPr>
              <a:t>formativ-educativ</a:t>
            </a:r>
            <a:r>
              <a:rPr lang="ro-RO" dirty="0" smtClean="0">
                <a:latin typeface="+mj-lt"/>
              </a:rPr>
              <a:t>;</a:t>
            </a:r>
          </a:p>
          <a:p>
            <a:r>
              <a:rPr lang="vi-VN" dirty="0" smtClean="0">
                <a:latin typeface="+mj-lt"/>
              </a:rPr>
              <a:t> antren</a:t>
            </a:r>
            <a:r>
              <a:rPr lang="ro-RO" dirty="0" smtClean="0">
                <a:latin typeface="+mj-lt"/>
              </a:rPr>
              <a:t>ează</a:t>
            </a: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întreaga personalitate a elevilor şi </a:t>
            </a:r>
            <a:r>
              <a:rPr lang="vi-VN" dirty="0" smtClean="0">
                <a:latin typeface="+mj-lt"/>
              </a:rPr>
              <a:t>susţin</a:t>
            </a:r>
            <a:r>
              <a:rPr lang="ro-RO" dirty="0" smtClean="0">
                <a:latin typeface="+mj-lt"/>
              </a:rPr>
              <a:t>e </a:t>
            </a:r>
            <a:r>
              <a:rPr lang="vi-VN" dirty="0" smtClean="0">
                <a:latin typeface="+mj-lt"/>
              </a:rPr>
              <a:t>motivaţia învăţării</a:t>
            </a:r>
            <a:r>
              <a:rPr lang="ro-RO" dirty="0" smtClean="0">
                <a:latin typeface="+mj-lt"/>
              </a:rPr>
              <a:t>;</a:t>
            </a:r>
          </a:p>
          <a:p>
            <a:r>
              <a:rPr lang="vi-VN" dirty="0" smtClean="0">
                <a:latin typeface="+mj-lt"/>
              </a:rPr>
              <a:t>formează </a:t>
            </a:r>
            <a:r>
              <a:rPr lang="vi-VN" dirty="0">
                <a:latin typeface="+mj-lt"/>
              </a:rPr>
              <a:t>la elevi un stil de muncă </a:t>
            </a:r>
            <a:r>
              <a:rPr lang="ro-RO" dirty="0" smtClean="0">
                <a:latin typeface="+mj-lt"/>
              </a:rPr>
              <a:t>a</a:t>
            </a:r>
            <a:r>
              <a:rPr lang="vi-VN" dirty="0" smtClean="0">
                <a:latin typeface="+mj-lt"/>
              </a:rPr>
              <a:t>ctiv</a:t>
            </a:r>
            <a:r>
              <a:rPr lang="ro-RO" dirty="0" smtClean="0">
                <a:latin typeface="+mj-lt"/>
              </a:rPr>
              <a:t> (</a:t>
            </a:r>
            <a:r>
              <a:rPr lang="ro-RO" dirty="0" smtClean="0">
                <a:latin typeface="+mj-lt"/>
                <a:cs typeface="Times New Roman" pitchFamily="18" charset="0"/>
              </a:rPr>
              <a:t>educația permanentă);</a:t>
            </a:r>
          </a:p>
          <a:p>
            <a:r>
              <a:rPr lang="vi-VN" dirty="0" smtClean="0">
                <a:latin typeface="+mj-lt"/>
              </a:rPr>
              <a:t>deschi</a:t>
            </a:r>
            <a:r>
              <a:rPr lang="ro-RO" dirty="0" smtClean="0">
                <a:latin typeface="+mj-lt"/>
              </a:rPr>
              <a:t>de</a:t>
            </a: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accesul către cunoaşterea prin efort </a:t>
            </a:r>
            <a:r>
              <a:rPr lang="vi-VN" dirty="0" smtClean="0">
                <a:latin typeface="+mj-lt"/>
              </a:rPr>
              <a:t>propriu</a:t>
            </a:r>
            <a:r>
              <a:rPr lang="ro-RO" dirty="0" smtClean="0">
                <a:latin typeface="+mj-lt"/>
              </a:rPr>
              <a:t> (educația permanentă)</a:t>
            </a:r>
            <a:r>
              <a:rPr lang="ro-RO" dirty="0">
                <a:latin typeface="+mj-lt"/>
              </a:rPr>
              <a:t>;</a:t>
            </a:r>
            <a:endParaRPr lang="ro-RO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rezolvarea </a:t>
            </a:r>
            <a:r>
              <a:rPr lang="vi-VN" dirty="0">
                <a:latin typeface="+mj-lt"/>
              </a:rPr>
              <a:t>de probleme contribuie la dezvoltarea încrederii în </a:t>
            </a:r>
            <a:r>
              <a:rPr lang="vi-VN" dirty="0" smtClean="0">
                <a:latin typeface="+mj-lt"/>
              </a:rPr>
              <a:t>sine</a:t>
            </a:r>
            <a:r>
              <a:rPr lang="ro-RO" dirty="0" smtClean="0">
                <a:latin typeface="+mj-lt"/>
              </a:rPr>
              <a:t> (sub aspect psihologic);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33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Metode 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2000" dirty="0"/>
              <a:t>Metodele active sunt </a:t>
            </a:r>
            <a:r>
              <a:rPr lang="vi-VN" sz="2000" dirty="0" smtClean="0"/>
              <a:t>“metode </a:t>
            </a:r>
            <a:r>
              <a:rPr lang="vi-VN" sz="2000" dirty="0"/>
              <a:t>pedagogice prin care se urmăreşte ca elevul să devină artizanul propriei cunoaşteri, adică să descopere el însuşi </a:t>
            </a:r>
            <a:r>
              <a:rPr lang="vi-VN" sz="2000" dirty="0" smtClean="0"/>
              <a:t>cunoaşterea</a:t>
            </a:r>
            <a:r>
              <a:rPr lang="vi-VN" sz="2000" dirty="0"/>
              <a:t>, în loc să-i fie impusă</a:t>
            </a:r>
            <a:r>
              <a:rPr lang="vi-VN" sz="2000" dirty="0" smtClean="0"/>
              <a:t>”.</a:t>
            </a:r>
            <a:endParaRPr lang="ro-RO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85850" y="3070746"/>
            <a:ext cx="2362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Metode active/activ-participative</a:t>
            </a:r>
            <a:endParaRPr lang="en-US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3602182" y="3276600"/>
            <a:ext cx="914400" cy="914400"/>
          </a:xfrm>
          <a:prstGeom prst="bentConnector3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696691" y="3086100"/>
            <a:ext cx="2438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Metodele pasive/ tradiționale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87437" y="4381500"/>
            <a:ext cx="685800" cy="5334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500116" y="4375943"/>
            <a:ext cx="533400" cy="7620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0" y="4712277"/>
            <a:ext cx="1866900" cy="140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Activitatea de cercetare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057400" y="5043055"/>
            <a:ext cx="2109355" cy="1205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Activitatea de descoperire 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059382" y="4776976"/>
            <a:ext cx="2514600" cy="748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Rezolvare de probleme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15" idx="0"/>
          </p:cNvCxnSpPr>
          <p:nvPr/>
        </p:nvCxnSpPr>
        <p:spPr>
          <a:xfrm>
            <a:off x="2667000" y="4381500"/>
            <a:ext cx="445078" cy="661555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7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Autofit/>
          </a:bodyPr>
          <a:lstStyle/>
          <a:p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roblematizarea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asociată cu alte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metode/tehnici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una din cele mai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stimulante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și eficiente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metode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utilizate în orele de geografie.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formele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problemati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zării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se pot da şi sub formă de teste, sau teme pentru acasă, acestea contribuind la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completarea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ortofoliilor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elevilor, problematizarea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putând fi folosită așadar și ca metodă de evaluare.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+mj-lt"/>
                <a:cs typeface="Times New Roman" pitchFamily="18" charset="0"/>
              </a:rPr>
              <a:t>Utilizarea </a:t>
            </a:r>
            <a:r>
              <a:rPr lang="vi-VN" sz="2800" dirty="0">
                <a:latin typeface="+mj-lt"/>
                <a:cs typeface="Times New Roman" pitchFamily="18" charset="0"/>
              </a:rPr>
              <a:t>acestei metode de lucru care solicită operaţiile </a:t>
            </a:r>
            <a:r>
              <a:rPr lang="vi-VN" sz="2800" dirty="0" smtClean="0">
                <a:latin typeface="+mj-lt"/>
                <a:cs typeface="Times New Roman" pitchFamily="18" charset="0"/>
              </a:rPr>
              <a:t>gândirii</a:t>
            </a:r>
            <a:r>
              <a:rPr lang="ro-RO" sz="2800" dirty="0" smtClean="0">
                <a:latin typeface="+mj-lt"/>
                <a:cs typeface="Times New Roman" pitchFamily="18" charset="0"/>
              </a:rPr>
              <a:t> (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analiza, sinteza, compatația)</a:t>
            </a:r>
            <a:r>
              <a:rPr lang="vi-VN" sz="2800" dirty="0" smtClean="0">
                <a:latin typeface="+mj-lt"/>
                <a:cs typeface="Times New Roman" pitchFamily="18" charset="0"/>
              </a:rPr>
              <a:t>, </a:t>
            </a:r>
            <a:r>
              <a:rPr lang="vi-VN" sz="2800" dirty="0">
                <a:latin typeface="+mj-lt"/>
                <a:cs typeface="Times New Roman" pitchFamily="18" charset="0"/>
              </a:rPr>
              <a:t>reclamă posibilităţi extinse ale educaţiei intelectuale şi practice.</a:t>
            </a:r>
          </a:p>
          <a:p>
            <a:endParaRPr lang="en-US" sz="30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5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516563"/>
          </a:xfrm>
        </p:spPr>
        <p:txBody>
          <a:bodyPr>
            <a:normAutofit fontScale="92500" lnSpcReduction="10000"/>
          </a:bodyPr>
          <a:lstStyle/>
          <a:p>
            <a:r>
              <a:rPr lang="vi-VN" sz="3000" dirty="0">
                <a:latin typeface="+mj-lt"/>
              </a:rPr>
              <a:t>Specific acestei metode este faptul că profesorul nu comunică pur </a:t>
            </a:r>
            <a:r>
              <a:rPr lang="vi-VN" sz="3000" dirty="0" smtClean="0">
                <a:latin typeface="+mj-lt"/>
              </a:rPr>
              <a:t>şi</a:t>
            </a:r>
            <a:r>
              <a:rPr lang="ro-RO" sz="3000" dirty="0" smtClean="0">
                <a:latin typeface="+mj-lt"/>
              </a:rPr>
              <a:t> </a:t>
            </a:r>
            <a:r>
              <a:rPr lang="vi-VN" sz="3000" dirty="0" smtClean="0">
                <a:latin typeface="+mj-lt"/>
              </a:rPr>
              <a:t>simplu </a:t>
            </a:r>
            <a:r>
              <a:rPr lang="vi-VN" sz="3000" dirty="0">
                <a:latin typeface="+mj-lt"/>
              </a:rPr>
              <a:t>nişte cunoştinţe gata </a:t>
            </a:r>
            <a:r>
              <a:rPr lang="ro-RO" sz="3000" dirty="0" smtClean="0">
                <a:latin typeface="+mj-lt"/>
              </a:rPr>
              <a:t>e</a:t>
            </a:r>
            <a:r>
              <a:rPr lang="vi-VN" sz="3000" dirty="0" smtClean="0">
                <a:latin typeface="+mj-lt"/>
              </a:rPr>
              <a:t>laborate</a:t>
            </a:r>
            <a:r>
              <a:rPr lang="vi-VN" sz="3000" dirty="0">
                <a:latin typeface="+mj-lt"/>
              </a:rPr>
              <a:t>, ci dezvăluie elevilor săi „</a:t>
            </a:r>
            <a:r>
              <a:rPr lang="vi-VN" sz="3000" dirty="0" smtClean="0">
                <a:latin typeface="+mj-lt"/>
              </a:rPr>
              <a:t>embriologia</a:t>
            </a:r>
            <a:r>
              <a:rPr lang="ro-RO" sz="3000" dirty="0" smtClean="0">
                <a:latin typeface="+mj-lt"/>
              </a:rPr>
              <a:t> </a:t>
            </a:r>
            <a:r>
              <a:rPr lang="vi-VN" sz="3000" dirty="0" smtClean="0">
                <a:latin typeface="+mj-lt"/>
              </a:rPr>
              <a:t>adevărurilor</a:t>
            </a:r>
            <a:r>
              <a:rPr lang="vi-VN" sz="3000" dirty="0">
                <a:latin typeface="+mj-lt"/>
              </a:rPr>
              <a:t>", punându-i in situaţia de căutare şi de descoperire</a:t>
            </a:r>
            <a:r>
              <a:rPr lang="vi-VN" sz="3000" dirty="0" smtClean="0">
                <a:latin typeface="+mj-lt"/>
              </a:rPr>
              <a:t>.</a:t>
            </a:r>
            <a:endParaRPr lang="ro-RO" sz="3000" dirty="0" smtClean="0">
              <a:latin typeface="+mj-lt"/>
            </a:endParaRPr>
          </a:p>
          <a:p>
            <a:r>
              <a:rPr lang="vi-VN" sz="3000" dirty="0">
                <a:latin typeface="+mj-lt"/>
              </a:rPr>
              <a:t>conferă subiectului o </a:t>
            </a:r>
            <a:r>
              <a:rPr lang="vi-VN" sz="3000" dirty="0" smtClean="0">
                <a:latin typeface="+mj-lt"/>
              </a:rPr>
              <a:t>stare</a:t>
            </a:r>
            <a:r>
              <a:rPr lang="ro-RO" sz="3000" dirty="0" smtClean="0">
                <a:latin typeface="+mj-lt"/>
              </a:rPr>
              <a:t> </a:t>
            </a:r>
            <a:r>
              <a:rPr lang="vi-VN" sz="3000" dirty="0" smtClean="0">
                <a:latin typeface="+mj-lt"/>
              </a:rPr>
              <a:t>contradictorie</a:t>
            </a:r>
            <a:r>
              <a:rPr lang="vi-VN" sz="3000" dirty="0">
                <a:latin typeface="+mj-lt"/>
              </a:rPr>
              <a:t>, </a:t>
            </a:r>
            <a:r>
              <a:rPr lang="ro-RO" sz="3000" dirty="0" smtClean="0">
                <a:latin typeface="+mj-lt"/>
              </a:rPr>
              <a:t>c</a:t>
            </a:r>
            <a:r>
              <a:rPr lang="vi-VN" sz="3000" dirty="0" smtClean="0">
                <a:latin typeface="+mj-lt"/>
              </a:rPr>
              <a:t>onflictuală</a:t>
            </a:r>
            <a:r>
              <a:rPr lang="vi-VN" sz="3000" dirty="0">
                <a:latin typeface="+mj-lt"/>
              </a:rPr>
              <a:t>, fapt care îl incită la căutare şi descoperire, </a:t>
            </a:r>
            <a:r>
              <a:rPr lang="vi-VN" sz="3000" dirty="0" smtClean="0">
                <a:latin typeface="+mj-lt"/>
              </a:rPr>
              <a:t>la</a:t>
            </a:r>
            <a:r>
              <a:rPr lang="ro-RO" sz="3000" dirty="0" smtClean="0">
                <a:latin typeface="+mj-lt"/>
              </a:rPr>
              <a:t> </a:t>
            </a:r>
            <a:r>
              <a:rPr lang="vi-VN" sz="3000" dirty="0" smtClean="0">
                <a:latin typeface="+mj-lt"/>
              </a:rPr>
              <a:t>intuirea </a:t>
            </a:r>
            <a:r>
              <a:rPr lang="vi-VN" sz="3000" dirty="0">
                <a:latin typeface="+mj-lt"/>
              </a:rPr>
              <a:t>unor soluţii </a:t>
            </a:r>
            <a:r>
              <a:rPr lang="vi-VN" sz="3000" dirty="0" smtClean="0">
                <a:latin typeface="+mj-lt"/>
              </a:rPr>
              <a:t>noi.</a:t>
            </a:r>
            <a:endParaRPr lang="ro-RO" sz="3000" dirty="0" smtClean="0">
              <a:latin typeface="+mj-lt"/>
            </a:endParaRPr>
          </a:p>
          <a:p>
            <a:r>
              <a:rPr lang="vi-VN" sz="3000" dirty="0">
                <a:latin typeface="+mj-lt"/>
              </a:rPr>
              <a:t>Metoda contribuie la formarea competenţelor (exprimate prin cunoştinţe – deprinderi şi abilităţi – atitudini) care se referă în primul rând la capacităţile intelectuale ce permit </a:t>
            </a:r>
            <a:r>
              <a:rPr lang="vi-VN" sz="3000" dirty="0" smtClean="0">
                <a:latin typeface="+mj-lt"/>
              </a:rPr>
              <a:t>transferul informaţiilor, </a:t>
            </a:r>
            <a:r>
              <a:rPr lang="vi-VN" sz="3000" dirty="0">
                <a:latin typeface="+mj-lt"/>
              </a:rPr>
              <a:t>valorificarea şi convertirea lor în soluţii, ca răspuns la situaţiile – problemă, probleme şi alte </a:t>
            </a:r>
            <a:r>
              <a:rPr lang="vi-VN" sz="3000" dirty="0" smtClean="0">
                <a:latin typeface="+mj-lt"/>
              </a:rPr>
              <a:t>cerinţe</a:t>
            </a:r>
            <a:r>
              <a:rPr lang="ro-RO" sz="3000" dirty="0" smtClean="0">
                <a:latin typeface="+mj-lt"/>
              </a:rPr>
              <a:t>...</a:t>
            </a:r>
            <a:endParaRPr lang="en-US" sz="30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38800"/>
            <a:ext cx="9779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0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o-RO" dirty="0"/>
              <a:t>B</a:t>
            </a:r>
            <a:r>
              <a:rPr lang="ro-RO" dirty="0" smtClean="0"/>
              <a:t>ibliografie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vi-VN" sz="2000" dirty="0" smtClean="0">
                <a:latin typeface="+mj-lt"/>
                <a:cs typeface="Times New Roman" pitchFamily="18" charset="0"/>
              </a:rPr>
              <a:t>Cerghit</a:t>
            </a:r>
            <a:r>
              <a:rPr lang="vi-VN" sz="2000" dirty="0">
                <a:latin typeface="+mj-lt"/>
                <a:cs typeface="Times New Roman" pitchFamily="18" charset="0"/>
              </a:rPr>
              <a:t>, Ioan (2002), </a:t>
            </a:r>
            <a:r>
              <a:rPr lang="vi-VN" sz="2000" i="1" dirty="0">
                <a:latin typeface="+mj-lt"/>
                <a:cs typeface="Times New Roman" pitchFamily="18" charset="0"/>
              </a:rPr>
              <a:t>Metode de învăţământ, </a:t>
            </a:r>
            <a:r>
              <a:rPr lang="vi-VN" sz="2000" dirty="0">
                <a:latin typeface="+mj-lt"/>
                <a:cs typeface="Times New Roman" pitchFamily="18" charset="0"/>
              </a:rPr>
              <a:t>Editura Didactică şi Pedagogică, Bucureşti;</a:t>
            </a:r>
          </a:p>
          <a:p>
            <a:r>
              <a:rPr lang="vi-VN" sz="2000" dirty="0" smtClean="0">
                <a:latin typeface="+mj-lt"/>
                <a:cs typeface="Times New Roman" pitchFamily="18" charset="0"/>
              </a:rPr>
              <a:t>Cosmovici</a:t>
            </a:r>
            <a:r>
              <a:rPr lang="vi-VN" sz="2000" dirty="0">
                <a:latin typeface="+mj-lt"/>
                <a:cs typeface="Times New Roman" pitchFamily="18" charset="0"/>
              </a:rPr>
              <a:t>, Andrei, Iacob, Luminiţa (2005), </a:t>
            </a:r>
            <a:r>
              <a:rPr lang="vi-VN" sz="2000" i="1" dirty="0">
                <a:latin typeface="+mj-lt"/>
                <a:cs typeface="Times New Roman" pitchFamily="18" charset="0"/>
              </a:rPr>
              <a:t>Psihologie şcolară</a:t>
            </a:r>
            <a:r>
              <a:rPr lang="vi-VN" sz="2000" dirty="0">
                <a:latin typeface="+mj-lt"/>
                <a:cs typeface="Times New Roman" pitchFamily="18" charset="0"/>
              </a:rPr>
              <a:t>, Editura Polirom, Iaşi;</a:t>
            </a:r>
          </a:p>
          <a:p>
            <a:r>
              <a:rPr lang="vi-VN" sz="2000" dirty="0" smtClean="0">
                <a:latin typeface="+mj-lt"/>
                <a:cs typeface="Times New Roman" pitchFamily="18" charset="0"/>
              </a:rPr>
              <a:t>Gagne</a:t>
            </a:r>
            <a:r>
              <a:rPr lang="vi-VN" sz="2000" dirty="0">
                <a:latin typeface="+mj-lt"/>
                <a:cs typeface="Times New Roman" pitchFamily="18" charset="0"/>
              </a:rPr>
              <a:t>, Robert (1975), </a:t>
            </a:r>
            <a:r>
              <a:rPr lang="vi-VN" sz="2000" i="1" dirty="0">
                <a:latin typeface="+mj-lt"/>
                <a:cs typeface="Times New Roman" pitchFamily="18" charset="0"/>
              </a:rPr>
              <a:t>Condiţiile învăţării</a:t>
            </a:r>
            <a:r>
              <a:rPr lang="vi-VN" sz="2000" dirty="0">
                <a:latin typeface="+mj-lt"/>
                <a:cs typeface="Times New Roman" pitchFamily="18" charset="0"/>
              </a:rPr>
              <a:t>, Editura Didactică şi Pedagogică, Bucureşti</a:t>
            </a:r>
            <a:r>
              <a:rPr lang="vi-VN" sz="2000" dirty="0" smtClean="0">
                <a:latin typeface="+mj-lt"/>
                <a:cs typeface="Times New Roman" pitchFamily="18" charset="0"/>
              </a:rPr>
              <a:t>.</a:t>
            </a:r>
            <a:endParaRPr lang="ro-RO" sz="2000" dirty="0" smtClean="0">
              <a:latin typeface="+mj-lt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ucoș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C., 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Pedagogie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Editura Polirom, Bucureşti,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06</a:t>
            </a:r>
          </a:p>
          <a:p>
            <a:r>
              <a:rPr lang="vi-VN" sz="2000" dirty="0" smtClean="0">
                <a:latin typeface="+mj-lt"/>
              </a:rPr>
              <a:t>Dulamă</a:t>
            </a:r>
            <a:r>
              <a:rPr lang="vi-VN" sz="2000" dirty="0">
                <a:latin typeface="+mj-lt"/>
              </a:rPr>
              <a:t>, M.E., (2002), </a:t>
            </a:r>
            <a:r>
              <a:rPr lang="vi-VN" sz="2000" i="1" dirty="0">
                <a:latin typeface="+mj-lt"/>
              </a:rPr>
              <a:t>Modele, strategii si tehnici </a:t>
            </a:r>
            <a:r>
              <a:rPr lang="vi-VN" sz="2000" i="1" dirty="0" smtClean="0">
                <a:latin typeface="+mj-lt"/>
              </a:rPr>
              <a:t>didactice</a:t>
            </a:r>
            <a:r>
              <a:rPr lang="ro-RO" sz="2000" i="1" dirty="0" smtClean="0">
                <a:latin typeface="+mj-lt"/>
              </a:rPr>
              <a:t> </a:t>
            </a:r>
            <a:r>
              <a:rPr lang="vi-VN" sz="2000" i="1" dirty="0" smtClean="0">
                <a:latin typeface="+mj-lt"/>
              </a:rPr>
              <a:t>activizante</a:t>
            </a:r>
            <a:r>
              <a:rPr lang="vi-VN" sz="2000" dirty="0">
                <a:latin typeface="+mj-lt"/>
              </a:rPr>
              <a:t>, Editura Clusium, </a:t>
            </a:r>
            <a:r>
              <a:rPr lang="vi-VN" sz="2000" dirty="0" smtClean="0">
                <a:latin typeface="+mj-lt"/>
              </a:rPr>
              <a:t>Cluj-Napo</a:t>
            </a:r>
            <a:r>
              <a:rPr lang="ro-RO" sz="2000" dirty="0" smtClean="0">
                <a:latin typeface="+mj-lt"/>
              </a:rPr>
              <a:t>ca.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Octavian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Mandrut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Steluta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Didactica geografiei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o abordare actuală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(2014), Editura Corint</a:t>
            </a:r>
          </a:p>
          <a:p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Ilinca N. – </a:t>
            </a:r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Didactica Geografiei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(2008), Editura Corint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 smtClean="0"/>
              <a:t>•</a:t>
            </a:r>
            <a:r>
              <a:rPr lang="ro-RO" dirty="0" smtClean="0"/>
              <a:t>  P</a:t>
            </a:r>
            <a:r>
              <a:rPr lang="vi-VN" dirty="0" smtClean="0"/>
              <a:t>roblematizarea </a:t>
            </a:r>
            <a:r>
              <a:rPr lang="vi-VN" dirty="0"/>
              <a:t>este considerată un </a:t>
            </a:r>
            <a:r>
              <a:rPr lang="vi-VN" dirty="0" smtClean="0"/>
              <a:t>princip</a:t>
            </a:r>
            <a:r>
              <a:rPr lang="ro-RO" dirty="0" smtClean="0"/>
              <a:t>i</a:t>
            </a:r>
            <a:r>
              <a:rPr lang="vi-VN" dirty="0" smtClean="0"/>
              <a:t>u </a:t>
            </a:r>
            <a:r>
              <a:rPr lang="vi-VN" dirty="0"/>
              <a:t>didactic fundamental (</a:t>
            </a:r>
            <a:r>
              <a:rPr lang="vi-VN" dirty="0" smtClean="0"/>
              <a:t>I</a:t>
            </a:r>
            <a:r>
              <a:rPr lang="ro-RO" dirty="0" smtClean="0"/>
              <a:t>.</a:t>
            </a:r>
            <a:r>
              <a:rPr lang="vi-VN" dirty="0" smtClean="0"/>
              <a:t> </a:t>
            </a:r>
            <a:r>
              <a:rPr lang="vi-VN" dirty="0"/>
              <a:t>Cerghit, 1980)</a:t>
            </a:r>
          </a:p>
          <a:p>
            <a:pPr marL="0" indent="0">
              <a:buNone/>
            </a:pPr>
            <a:r>
              <a:rPr lang="vi-VN" dirty="0" smtClean="0"/>
              <a:t>•</a:t>
            </a:r>
            <a:r>
              <a:rPr lang="ro-RO" dirty="0" smtClean="0"/>
              <a:t> P</a:t>
            </a:r>
            <a:r>
              <a:rPr lang="vi-VN" dirty="0" smtClean="0"/>
              <a:t>roblematizarea </a:t>
            </a:r>
            <a:r>
              <a:rPr lang="vi-VN" dirty="0"/>
              <a:t>este considerată o nouă teorie a învăţării (W. Okon, 1978)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69250"/>
            <a:ext cx="248761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2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sz="2400" dirty="0"/>
              <a:t>Problematizarea </a:t>
            </a:r>
          </a:p>
          <a:p>
            <a:r>
              <a:rPr lang="vi-VN" sz="2400" dirty="0" smtClean="0"/>
              <a:t>metodă </a:t>
            </a:r>
            <a:r>
              <a:rPr lang="vi-VN" sz="2400" dirty="0"/>
              <a:t>de cercetare</a:t>
            </a:r>
          </a:p>
          <a:p>
            <a:r>
              <a:rPr lang="vi-VN" sz="2400" dirty="0" smtClean="0"/>
              <a:t>metodă </a:t>
            </a:r>
            <a:r>
              <a:rPr lang="vi-VN" sz="2400" dirty="0"/>
              <a:t>didactică activă, dialogată</a:t>
            </a:r>
          </a:p>
          <a:p>
            <a:r>
              <a:rPr lang="vi-VN" sz="2400" dirty="0" smtClean="0"/>
              <a:t>constă </a:t>
            </a:r>
            <a:r>
              <a:rPr lang="vi-VN" sz="2400" dirty="0"/>
              <a:t>în crearea unor situaţii conflictuale între ceea ce ştie sau poate rezolva elevul </a:t>
            </a:r>
            <a:r>
              <a:rPr lang="vi-VN" sz="2400" dirty="0" smtClean="0"/>
              <a:t>şi </a:t>
            </a:r>
            <a:r>
              <a:rPr lang="vi-VN" sz="2400" dirty="0"/>
              <a:t>ceea ce nu ştie sau trebuie să rezolve elevul</a:t>
            </a:r>
          </a:p>
          <a:p>
            <a:endParaRPr lang="vi-VN" sz="2400" dirty="0"/>
          </a:p>
          <a:p>
            <a:r>
              <a:rPr lang="vi-VN" sz="2400" dirty="0"/>
              <a:t>Problematizarea presupune rezolvarea unor:</a:t>
            </a:r>
          </a:p>
          <a:p>
            <a:pPr marL="0" indent="0">
              <a:buNone/>
            </a:pPr>
            <a:r>
              <a:rPr lang="ro-RO" sz="2400" dirty="0"/>
              <a:t> </a:t>
            </a:r>
            <a:r>
              <a:rPr lang="ro-RO" sz="2400" dirty="0" smtClean="0"/>
              <a:t>a) </a:t>
            </a:r>
            <a:r>
              <a:rPr lang="vi-VN" sz="2400" dirty="0" smtClean="0"/>
              <a:t>întrebări</a:t>
            </a:r>
            <a:r>
              <a:rPr lang="en-US" sz="2400" dirty="0" smtClean="0"/>
              <a:t> -</a:t>
            </a:r>
            <a:r>
              <a:rPr lang="vi-VN" sz="2400" dirty="0" smtClean="0"/>
              <a:t> </a:t>
            </a:r>
            <a:r>
              <a:rPr lang="vi-VN" sz="2400" dirty="0"/>
              <a:t>problemă</a:t>
            </a:r>
          </a:p>
          <a:p>
            <a:pPr marL="0" indent="0">
              <a:buNone/>
            </a:pPr>
            <a:r>
              <a:rPr lang="ro-RO" sz="2400" dirty="0" smtClean="0"/>
              <a:t> b)</a:t>
            </a:r>
            <a:r>
              <a:rPr lang="ro-RO" sz="2400" dirty="0"/>
              <a:t> </a:t>
            </a:r>
            <a:r>
              <a:rPr lang="vi-VN" sz="2400" dirty="0" smtClean="0"/>
              <a:t>probleme</a:t>
            </a:r>
            <a:endParaRPr lang="vi-VN" sz="2400" dirty="0"/>
          </a:p>
          <a:p>
            <a:pPr marL="0" indent="0">
              <a:buNone/>
            </a:pPr>
            <a:r>
              <a:rPr lang="ro-RO" sz="2400" dirty="0"/>
              <a:t> </a:t>
            </a:r>
            <a:r>
              <a:rPr lang="ro-RO" sz="2400" dirty="0" smtClean="0"/>
              <a:t>c) </a:t>
            </a:r>
            <a:r>
              <a:rPr lang="vi-VN" sz="2400" dirty="0" smtClean="0"/>
              <a:t>situaţii </a:t>
            </a:r>
            <a:r>
              <a:rPr lang="en-US" sz="2400" dirty="0" smtClean="0"/>
              <a:t>-</a:t>
            </a:r>
            <a:r>
              <a:rPr lang="vi-VN" sz="2400" dirty="0" smtClean="0"/>
              <a:t> </a:t>
            </a:r>
            <a:r>
              <a:rPr lang="vi-VN" sz="2400" dirty="0"/>
              <a:t>problemă</a:t>
            </a:r>
          </a:p>
          <a:p>
            <a:endParaRPr lang="en-US" dirty="0"/>
          </a:p>
        </p:txBody>
      </p:sp>
      <p:pic>
        <p:nvPicPr>
          <p:cNvPr id="2050" name="Picture 2" descr="C:\Users\Dana\Desktop\tim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028824" cy="20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Problematizarea </a:t>
            </a:r>
            <a:r>
              <a:rPr lang="it-IT" sz="3200" dirty="0"/>
              <a:t>presupune mai multe </a:t>
            </a:r>
            <a:r>
              <a:rPr lang="it-IT" sz="3200" dirty="0" smtClean="0"/>
              <a:t>secvenţe</a:t>
            </a:r>
            <a:r>
              <a:rPr lang="ro-RO" sz="3200" dirty="0" smtClean="0"/>
              <a:t>: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676400" y="1219200"/>
            <a:ext cx="563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perceperea dificultăţii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2493241"/>
            <a:ext cx="541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depistarea şi definirea ei</a:t>
            </a:r>
            <a:endParaRPr lang="ro-RO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6276" y="3505200"/>
            <a:ext cx="534764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sugerarea unor soluţii posibile</a:t>
            </a:r>
            <a:endParaRPr lang="ro-RO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4724400"/>
            <a:ext cx="7010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desprinderea concluziilor din soluţia probabilă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3600" y="5715000"/>
            <a:ext cx="6324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efectuarea observaţiilor care verifică soluţia probabilă</a:t>
            </a:r>
          </a:p>
        </p:txBody>
      </p:sp>
      <p:sp>
        <p:nvSpPr>
          <p:cNvPr id="9" name="Down Arrow 8"/>
          <p:cNvSpPr/>
          <p:nvPr/>
        </p:nvSpPr>
        <p:spPr>
          <a:xfrm>
            <a:off x="4131155" y="1865854"/>
            <a:ext cx="484632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302821" y="2983992"/>
            <a:ext cx="484632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4022725"/>
            <a:ext cx="542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79" y="5165725"/>
            <a:ext cx="549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3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75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000" i="1" dirty="0"/>
              <a:t>Întrebarea – problemă </a:t>
            </a:r>
          </a:p>
          <a:p>
            <a:r>
              <a:rPr lang="vi-VN" sz="3000" dirty="0" smtClean="0">
                <a:latin typeface="+mj-lt"/>
              </a:rPr>
              <a:t>situaţie </a:t>
            </a:r>
            <a:r>
              <a:rPr lang="vi-VN" sz="3000" dirty="0">
                <a:latin typeface="+mj-lt"/>
              </a:rPr>
              <a:t>conflictuală restrânsă ca dificultate sau complexitate, pentru că abordează o singură chestiune. </a:t>
            </a:r>
          </a:p>
          <a:p>
            <a:r>
              <a:rPr lang="vi-VN" sz="3000" dirty="0" smtClean="0">
                <a:latin typeface="+mj-lt"/>
              </a:rPr>
              <a:t>Se </a:t>
            </a:r>
            <a:r>
              <a:rPr lang="vi-VN" sz="3000" dirty="0">
                <a:latin typeface="+mj-lt"/>
              </a:rPr>
              <a:t>poate contura în două faze diferite, una fiind premisa, iar a doua, </a:t>
            </a:r>
            <a:r>
              <a:rPr lang="vi-VN" sz="3000" dirty="0" smtClean="0">
                <a:latin typeface="+mj-lt"/>
              </a:rPr>
              <a:t>întrebarea</a:t>
            </a:r>
            <a:endParaRPr lang="en-US" sz="3000" dirty="0" smtClean="0">
              <a:latin typeface="+mj-lt"/>
            </a:endParaRPr>
          </a:p>
          <a:p>
            <a:pPr marL="0" indent="0">
              <a:buNone/>
            </a:pPr>
            <a:r>
              <a:rPr lang="ro-RO" sz="3000" dirty="0">
                <a:latin typeface="+mj-lt"/>
              </a:rPr>
              <a:t>	</a:t>
            </a:r>
            <a:r>
              <a:rPr lang="en-US" sz="3000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</a:rPr>
              <a:t>ce</a:t>
            </a:r>
            <a:r>
              <a:rPr lang="en-US" sz="3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</a:t>
            </a:r>
            <a:r>
              <a:rPr lang="vi-VN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unții </a:t>
            </a:r>
            <a:r>
              <a:rPr lang="vi-VN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formați în orogeneza caledoniană/hercinică au altitudini  mai mici decât cei formați în orogeneza alpină. </a:t>
            </a:r>
          </a:p>
          <a:p>
            <a:endParaRPr lang="vi-VN" dirty="0">
              <a:latin typeface="+mj-lt"/>
            </a:endParaRP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562600" y="4174365"/>
            <a:ext cx="1143000" cy="984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924066" y="4428058"/>
            <a:ext cx="1295400" cy="762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24066" y="52578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întrebarea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29200" y="5257800"/>
            <a:ext cx="2743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premisa</a:t>
            </a:r>
            <a:endParaRPr lang="en-US" dirty="0"/>
          </a:p>
        </p:txBody>
      </p:sp>
      <p:pic>
        <p:nvPicPr>
          <p:cNvPr id="7" name="Picture 2" descr="C:\Users\Dana\Desktop\tim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13858"/>
            <a:ext cx="1419224" cy="14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Exemple:</a:t>
            </a:r>
          </a:p>
          <a:p>
            <a:pPr marL="0" indent="0">
              <a:buNone/>
            </a:pP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În zona vegetației de stepă, pădurile lipsesc.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ce?</a:t>
            </a:r>
          </a:p>
          <a:p>
            <a:r>
              <a:rPr lang="ro-RO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În ce parte a Americii de Sud sunt concentrate zonele montane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? (răspuns: în vest), o altă întrebare: </a:t>
            </a:r>
            <a:r>
              <a:rPr lang="ro-RO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ce?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Răspuns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....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ce </a:t>
            </a:r>
            <a:r>
              <a:rPr lang="ro-RO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lacurile glaciare au adâncimi mai mici decât lacurile tectonice?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dirty="0" smtClean="0">
                <a:latin typeface="+mj-lt"/>
              </a:rPr>
              <a:t>	</a:t>
            </a:r>
            <a:r>
              <a:rPr lang="vi-VN" dirty="0" smtClean="0">
                <a:latin typeface="+mj-lt"/>
              </a:rPr>
              <a:t>Problema </a:t>
            </a:r>
            <a:r>
              <a:rPr lang="vi-VN" dirty="0">
                <a:latin typeface="+mj-lt"/>
              </a:rPr>
              <a:t>este un obstacol în calea gândirii, care îşi pune în funcţiune operaţiile cu scopul rezolvării ei; </a:t>
            </a:r>
            <a:endParaRPr lang="ro-RO" dirty="0" smtClean="0">
              <a:latin typeface="+mj-lt"/>
            </a:endParaRPr>
          </a:p>
          <a:p>
            <a:endParaRPr lang="ro-RO" dirty="0">
              <a:latin typeface="+mj-lt"/>
            </a:endParaRPr>
          </a:p>
          <a:p>
            <a:r>
              <a:rPr lang="vi-VN" dirty="0" smtClean="0">
                <a:latin typeface="+mj-lt"/>
              </a:rPr>
              <a:t>determină </a:t>
            </a:r>
            <a:r>
              <a:rPr lang="vi-VN" dirty="0">
                <a:latin typeface="+mj-lt"/>
              </a:rPr>
              <a:t>o situaţie conflictuală mai complexă, ce cuprinde un sistem de date cunoscute, un sistem de întrebări asupra unei necunoscute </a:t>
            </a:r>
            <a:endParaRPr lang="ro-RO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solicită rezolvarea prin calcule sau raţionamente a unor cerinţe</a:t>
            </a:r>
            <a:r>
              <a:rPr lang="vi-VN" dirty="0" smtClean="0">
                <a:latin typeface="+mj-lt"/>
              </a:rPr>
              <a:t>.</a:t>
            </a:r>
            <a:endParaRPr lang="ro-RO" dirty="0" smtClean="0">
              <a:latin typeface="+mj-lt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Interdisciplinaritate – matematică, biologie, chimie, istorie 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pPr marL="0" indent="0">
              <a:buNone/>
            </a:pPr>
            <a:endParaRPr lang="vi-VN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14144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Probleme</a:t>
            </a:r>
            <a:br>
              <a:rPr lang="ro-R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997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Densitatea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popula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ției</a:t>
            </a:r>
          </a:p>
          <a:p>
            <a:pPr marL="0" indent="0">
              <a:buNone/>
            </a:pP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Bilanțul natural </a:t>
            </a:r>
          </a:p>
          <a:p>
            <a:pPr marL="0" indent="0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0" indent="0">
              <a:buNone/>
            </a:pP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Bilanțul migratoriu</a:t>
            </a:r>
          </a:p>
          <a:p>
            <a:pPr marL="0" indent="0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marL="0" indent="0">
              <a:buNone/>
            </a:pP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Bilanțul total al populației</a:t>
            </a:r>
          </a:p>
          <a:p>
            <a:pPr marL="0" indent="0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indent="0">
              <a:buNone/>
            </a:pPr>
            <a:endParaRPr lang="ro-RO" dirty="0" smtClean="0"/>
          </a:p>
          <a:p>
            <a:endParaRPr lang="en-US" dirty="0"/>
          </a:p>
        </p:txBody>
      </p:sp>
      <p:pic>
        <p:nvPicPr>
          <p:cNvPr id="5" name="Picture 2" descr="C:\Users\Dana\Desktop\tim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1952624" cy="195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4550" y="1295400"/>
            <a:ext cx="2208662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D= nr. loc/ suprafață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5130" y="2675707"/>
            <a:ext cx="2514600" cy="66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 smtClean="0"/>
              <a:t>BN = N-M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057400" y="3962400"/>
            <a:ext cx="2514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 smtClean="0"/>
              <a:t>BM = I-E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820237" y="5562600"/>
            <a:ext cx="2438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BT= BN + BM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1226</Words>
  <Application>Microsoft Office PowerPoint</Application>
  <PresentationFormat>On-screen Show (4:3)</PresentationFormat>
  <Paragraphs>168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Document</vt:lpstr>
      <vt:lpstr>Utilizarea problematizării în scopul creșterii randamentului predării - învățării geografiei</vt:lpstr>
      <vt:lpstr>Metode active</vt:lpstr>
      <vt:lpstr>PowerPoint Presentation</vt:lpstr>
      <vt:lpstr>PowerPoint Presentation</vt:lpstr>
      <vt:lpstr>Problematizarea presupune mai multe secvenţe:</vt:lpstr>
      <vt:lpstr>PowerPoint Presentation</vt:lpstr>
      <vt:lpstr>PowerPoint Presentation</vt:lpstr>
      <vt:lpstr>Problema </vt:lpstr>
      <vt:lpstr>Probleme </vt:lpstr>
      <vt:lpstr>PowerPoint Presentation</vt:lpstr>
      <vt:lpstr>PowerPoint Presentation</vt:lpstr>
      <vt:lpstr>Deșertul Atacama este situat pe țărmul vestic al Americii de Sud. Explicați acest fapt.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Avantajele problematizării</vt:lpstr>
      <vt:lpstr>PowerPoint Presentation</vt:lpstr>
      <vt:lpstr>PowerPoint Presentation</vt:lpstr>
      <vt:lpstr>Bibliografie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Utilizarea problematizării în scopul creșterii randamentului predării - învățării geografiei</dc:title>
  <dc:creator>Dana</dc:creator>
  <cp:lastModifiedBy>Dana</cp:lastModifiedBy>
  <cp:revision>85</cp:revision>
  <dcterms:created xsi:type="dcterms:W3CDTF">2017-10-03T18:25:57Z</dcterms:created>
  <dcterms:modified xsi:type="dcterms:W3CDTF">2017-12-13T15:49:14Z</dcterms:modified>
</cp:coreProperties>
</file>